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99CA8F3-1FA1-47F6-9C81-AE7C6D465595}" type="datetimeFigureOut">
              <a:rPr lang="en-US" smtClean="0"/>
              <a:t>2/9/2022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1A0EA0A-8E60-4646-8B8E-BE936BA508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CA8F3-1FA1-47F6-9C81-AE7C6D46559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0EA0A-8E60-4646-8B8E-BE936BA508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CA8F3-1FA1-47F6-9C81-AE7C6D465595}" type="datetimeFigureOut">
              <a:rPr lang="en-US" smtClean="0"/>
              <a:t>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A0EA0A-8E60-4646-8B8E-BE936BA508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9CA8F3-1FA1-47F6-9C81-AE7C6D465595}" type="datetimeFigureOut">
              <a:rPr lang="en-US" smtClean="0"/>
              <a:t>2/9/2022</a:t>
            </a:fld>
            <a:endParaRPr lang="en-US"/>
          </a:p>
        </p:txBody>
      </p:sp>
      <p:sp>
        <p:nvSpPr>
          <p:cNvPr id="9" name="Slide Number Placeholder 8"/>
          <p:cNvSpPr>
            <a:spLocks noGrp="1"/>
          </p:cNvSpPr>
          <p:nvPr>
            <p:ph type="sldNum" sz="quarter" idx="15"/>
          </p:nvPr>
        </p:nvSpPr>
        <p:spPr/>
        <p:txBody>
          <a:bodyPr rtlCol="0"/>
          <a:lstStyle/>
          <a:p>
            <a:fld id="{71A0EA0A-8E60-4646-8B8E-BE936BA508B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99CA8F3-1FA1-47F6-9C81-AE7C6D465595}" type="datetimeFigureOut">
              <a:rPr lang="en-US" smtClean="0"/>
              <a:t>2/9/2022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1A0EA0A-8E60-4646-8B8E-BE936BA508B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99CA8F3-1FA1-47F6-9C81-AE7C6D465595}" type="datetimeFigureOut">
              <a:rPr lang="en-US" smtClean="0"/>
              <a:t>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A0EA0A-8E60-4646-8B8E-BE936BA508B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99CA8F3-1FA1-47F6-9C81-AE7C6D465595}" type="datetimeFigureOut">
              <a:rPr lang="en-US" smtClean="0"/>
              <a:t>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A0EA0A-8E60-4646-8B8E-BE936BA508B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899CA8F3-1FA1-47F6-9C81-AE7C6D465595}" type="datetimeFigureOut">
              <a:rPr lang="en-US" smtClean="0"/>
              <a:t>2/9/2022</a:t>
            </a:fld>
            <a:endParaRPr lang="en-US"/>
          </a:p>
        </p:txBody>
      </p:sp>
      <p:sp>
        <p:nvSpPr>
          <p:cNvPr id="7" name="Slide Number Placeholder 6"/>
          <p:cNvSpPr>
            <a:spLocks noGrp="1"/>
          </p:cNvSpPr>
          <p:nvPr>
            <p:ph type="sldNum" sz="quarter" idx="11"/>
          </p:nvPr>
        </p:nvSpPr>
        <p:spPr/>
        <p:txBody>
          <a:bodyPr rtlCol="0"/>
          <a:lstStyle/>
          <a:p>
            <a:fld id="{71A0EA0A-8E60-4646-8B8E-BE936BA508B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CA8F3-1FA1-47F6-9C81-AE7C6D465595}" type="datetimeFigureOut">
              <a:rPr lang="en-US" smtClean="0"/>
              <a:t>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A0EA0A-8E60-4646-8B8E-BE936BA508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899CA8F3-1FA1-47F6-9C81-AE7C6D465595}" type="datetimeFigureOut">
              <a:rPr lang="en-US" smtClean="0"/>
              <a:t>2/9/2022</a:t>
            </a:fld>
            <a:endParaRPr lang="en-US"/>
          </a:p>
        </p:txBody>
      </p:sp>
      <p:sp>
        <p:nvSpPr>
          <p:cNvPr id="22" name="Slide Number Placeholder 21"/>
          <p:cNvSpPr>
            <a:spLocks noGrp="1"/>
          </p:cNvSpPr>
          <p:nvPr>
            <p:ph type="sldNum" sz="quarter" idx="15"/>
          </p:nvPr>
        </p:nvSpPr>
        <p:spPr/>
        <p:txBody>
          <a:bodyPr rtlCol="0"/>
          <a:lstStyle/>
          <a:p>
            <a:fld id="{71A0EA0A-8E60-4646-8B8E-BE936BA508B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899CA8F3-1FA1-47F6-9C81-AE7C6D465595}" type="datetimeFigureOut">
              <a:rPr lang="en-US" smtClean="0"/>
              <a:t>2/9/2022</a:t>
            </a:fld>
            <a:endParaRPr lang="en-US"/>
          </a:p>
        </p:txBody>
      </p:sp>
      <p:sp>
        <p:nvSpPr>
          <p:cNvPr id="18" name="Slide Number Placeholder 17"/>
          <p:cNvSpPr>
            <a:spLocks noGrp="1"/>
          </p:cNvSpPr>
          <p:nvPr>
            <p:ph type="sldNum" sz="quarter" idx="11"/>
          </p:nvPr>
        </p:nvSpPr>
        <p:spPr/>
        <p:txBody>
          <a:bodyPr rtlCol="0"/>
          <a:lstStyle/>
          <a:p>
            <a:fld id="{71A0EA0A-8E60-4646-8B8E-BE936BA508B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9CA8F3-1FA1-47F6-9C81-AE7C6D465595}" type="datetimeFigureOut">
              <a:rPr lang="en-US" smtClean="0"/>
              <a:t>2/9/2022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1A0EA0A-8E60-4646-8B8E-BE936BA508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84" y="500042"/>
            <a:ext cx="6172200" cy="1894362"/>
          </a:xfrm>
        </p:spPr>
        <p:txBody>
          <a:bodyPr/>
          <a:lstStyle/>
          <a:p>
            <a:r>
              <a:rPr lang="en-US" dirty="0" smtClean="0"/>
              <a:t>Airway Delivery: A new business Opportunity</a:t>
            </a:r>
            <a:endParaRPr lang="en-US" dirty="0"/>
          </a:p>
        </p:txBody>
      </p:sp>
      <p:sp>
        <p:nvSpPr>
          <p:cNvPr id="3" name="Subtitle 2"/>
          <p:cNvSpPr>
            <a:spLocks noGrp="1"/>
          </p:cNvSpPr>
          <p:nvPr>
            <p:ph type="subTitle" idx="1"/>
          </p:nvPr>
        </p:nvSpPr>
        <p:spPr>
          <a:xfrm>
            <a:off x="2285984" y="2714620"/>
            <a:ext cx="6172200" cy="1371600"/>
          </a:xfrm>
        </p:spPr>
        <p:txBody>
          <a:bodyPr/>
          <a:lstStyle/>
          <a:p>
            <a:r>
              <a:rPr lang="en-US" sz="2400" dirty="0" smtClean="0">
                <a:solidFill>
                  <a:schemeClr val="tx2">
                    <a:satMod val="130000"/>
                  </a:schemeClr>
                </a:solidFill>
                <a:effectLst>
                  <a:outerShdw blurRad="50000" dist="30000" dir="5400000" algn="tl" rotWithShape="0">
                    <a:srgbClr val="000000">
                      <a:alpha val="30000"/>
                    </a:srgbClr>
                  </a:outerShdw>
                </a:effectLst>
              </a:rPr>
              <a:t>Information And Technology Plan </a:t>
            </a:r>
          </a:p>
          <a:p>
            <a:endParaRPr lang="en-US" sz="2400" dirty="0" smtClean="0">
              <a:solidFill>
                <a:schemeClr val="tx2">
                  <a:satMod val="130000"/>
                </a:schemeClr>
              </a:solidFill>
              <a:effectLst>
                <a:outerShdw blurRad="50000" dist="30000" dir="5400000" algn="tl" rotWithShape="0">
                  <a:srgbClr val="000000">
                    <a:alpha val="30000"/>
                  </a:srgbClr>
                </a:outerShdw>
              </a:effectLst>
            </a:endParaRPr>
          </a:p>
          <a:p>
            <a:r>
              <a:rPr lang="en-US" sz="2400" dirty="0" smtClean="0">
                <a:solidFill>
                  <a:schemeClr val="tx2">
                    <a:satMod val="130000"/>
                  </a:schemeClr>
                </a:solidFill>
                <a:effectLst>
                  <a:outerShdw blurRad="50000" dist="30000" dir="5400000" algn="tl" rotWithShape="0">
                    <a:srgbClr val="000000">
                      <a:alpha val="30000"/>
                    </a:srgbClr>
                  </a:outerShdw>
                </a:effectLst>
              </a:rPr>
              <a:t>GROUP NO- 11</a:t>
            </a:r>
            <a:endParaRPr lang="en-US" sz="2400" dirty="0" smtClean="0">
              <a:solidFill>
                <a:schemeClr val="tx2">
                  <a:satMod val="130000"/>
                </a:schemeClr>
              </a:solidFill>
              <a:effectLst>
                <a:outerShdw blurRad="50000" dist="30000" dir="5400000" algn="tl" rotWithShape="0">
                  <a:srgbClr val="000000">
                    <a:alpha val="30000"/>
                  </a:srgbClr>
                </a:outerShdw>
              </a:effectLst>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a:bodyPr>
          <a:lstStyle/>
          <a:p>
            <a:r>
              <a:rPr lang="en-US" sz="2400" b="1" dirty="0" smtClean="0">
                <a:latin typeface="Arial" pitchFamily="34" charset="0"/>
                <a:cs typeface="Arial" pitchFamily="34" charset="0"/>
              </a:rPr>
              <a:t>CONCLUSION</a:t>
            </a:r>
            <a:endParaRPr lang="en-US" sz="2400" dirty="0"/>
          </a:p>
        </p:txBody>
      </p:sp>
      <p:sp>
        <p:nvSpPr>
          <p:cNvPr id="3" name="Content Placeholder 2"/>
          <p:cNvSpPr>
            <a:spLocks noGrp="1"/>
          </p:cNvSpPr>
          <p:nvPr>
            <p:ph sz="quarter" idx="1"/>
          </p:nvPr>
        </p:nvSpPr>
        <p:spPr>
          <a:xfrm>
            <a:off x="457200" y="1000108"/>
            <a:ext cx="7467600" cy="5473844"/>
          </a:xfrm>
        </p:spPr>
        <p:txBody>
          <a:bodyPr>
            <a:normAutofit/>
          </a:bodyPr>
          <a:lstStyle/>
          <a:p>
            <a:r>
              <a:rPr lang="en-US" sz="1800" dirty="0" smtClean="0">
                <a:latin typeface="Arial" pitchFamily="34" charset="0"/>
                <a:cs typeface="Arial" pitchFamily="34" charset="0"/>
              </a:rPr>
              <a:t>With the use of “AIR FAST APP” System, MIS tracking and supply chain management, we are confident that our Company will be able to rapidly grow towards customer base, position itself as market leader by pioneering the use of latest technology, provide quick &amp; smooth delivery to its customer’s satisfaction and thus achieve financial objectives.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“Due </a:t>
            </a:r>
            <a:r>
              <a:rPr lang="en-US" sz="1800" dirty="0" smtClean="0">
                <a:latin typeface="Arial" pitchFamily="34" charset="0"/>
                <a:cs typeface="Arial" pitchFamily="34" charset="0"/>
              </a:rPr>
              <a:t>to </a:t>
            </a:r>
            <a:r>
              <a:rPr lang="en-US" sz="1800" dirty="0" smtClean="0">
                <a:latin typeface="Arial" pitchFamily="34" charset="0"/>
                <a:cs typeface="Arial" pitchFamily="34" charset="0"/>
              </a:rPr>
              <a:t>implementing </a:t>
            </a:r>
            <a:r>
              <a:rPr lang="en-US" sz="1800" dirty="0" smtClean="0">
                <a:latin typeface="Arial" pitchFamily="34" charset="0"/>
                <a:cs typeface="Arial" pitchFamily="34" charset="0"/>
              </a:rPr>
              <a:t>of portable battery charging stations the drone can travel maximum distance and can attend maximum order, which increase </a:t>
            </a:r>
            <a:r>
              <a:rPr lang="en-US" sz="1800" dirty="0" smtClean="0">
                <a:latin typeface="Arial" pitchFamily="34" charset="0"/>
                <a:cs typeface="Arial" pitchFamily="34" charset="0"/>
              </a:rPr>
              <a:t>efficiency </a:t>
            </a:r>
            <a:r>
              <a:rPr lang="en-US" sz="1800" dirty="0" smtClean="0">
                <a:latin typeface="Arial" pitchFamily="34" charset="0"/>
                <a:cs typeface="Arial" pitchFamily="34" charset="0"/>
              </a:rPr>
              <a:t>and productivity to satisfy customer needs</a:t>
            </a:r>
            <a:r>
              <a:rPr lang="en-US" sz="1800" dirty="0" smtClean="0">
                <a:latin typeface="Arial" pitchFamily="34" charset="0"/>
                <a:cs typeface="Arial" pitchFamily="34" charset="0"/>
              </a:rPr>
              <a:t>.”</a:t>
            </a:r>
          </a:p>
          <a:p>
            <a:r>
              <a:rPr lang="en-US" sz="1800" dirty="0" smtClean="0">
                <a:latin typeface="Arial" pitchFamily="34" charset="0"/>
                <a:cs typeface="Arial" pitchFamily="34" charset="0"/>
              </a:rPr>
              <a:t>The company needs to deploy </a:t>
            </a:r>
            <a:r>
              <a:rPr lang="en-US" sz="1800" dirty="0" err="1" smtClean="0">
                <a:latin typeface="Arial" pitchFamily="34" charset="0"/>
                <a:cs typeface="Arial" pitchFamily="34" charset="0"/>
              </a:rPr>
              <a:t>IoT</a:t>
            </a:r>
            <a:r>
              <a:rPr lang="en-US" sz="1800" dirty="0" smtClean="0">
                <a:latin typeface="Arial" pitchFamily="34" charset="0"/>
                <a:cs typeface="Arial" pitchFamily="34" charset="0"/>
              </a:rPr>
              <a:t>-enabled drones that can be tracked live on a MIS dashboard.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All </a:t>
            </a:r>
            <a:r>
              <a:rPr lang="en-US" sz="1800" dirty="0" smtClean="0">
                <a:latin typeface="Arial" pitchFamily="34" charset="0"/>
                <a:cs typeface="Arial" pitchFamily="34" charset="0"/>
              </a:rPr>
              <a:t>IT regulatory compliances related to speed, permissible altitude, size, payload weight, geo-fencing, etc. will have to be followed using autonomous </a:t>
            </a:r>
            <a:r>
              <a:rPr lang="en-US" sz="1800" dirty="0" err="1" smtClean="0">
                <a:latin typeface="Arial" pitchFamily="34" charset="0"/>
                <a:cs typeface="Arial" pitchFamily="34" charset="0"/>
              </a:rPr>
              <a:t>IoT</a:t>
            </a:r>
            <a:r>
              <a:rPr lang="en-US" sz="1800" dirty="0" smtClean="0">
                <a:latin typeface="Arial" pitchFamily="34" charset="0"/>
                <a:cs typeface="Arial" pitchFamily="34" charset="0"/>
              </a:rPr>
              <a:t> systems.</a:t>
            </a:r>
            <a:endParaRPr lang="en-US" sz="18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normAutofit/>
          </a:bodyPr>
          <a:lstStyle/>
          <a:p>
            <a:r>
              <a:rPr lang="en-US" sz="2400" b="1" dirty="0" smtClean="0">
                <a:latin typeface="Arial" pitchFamily="34" charset="0"/>
                <a:cs typeface="Arial" pitchFamily="34" charset="0"/>
              </a:rPr>
              <a:t>ASSIGNMENT TAKEN</a:t>
            </a:r>
            <a:endParaRPr lang="en-US" sz="2400" b="1" dirty="0">
              <a:latin typeface="Arial" pitchFamily="34" charset="0"/>
              <a:cs typeface="Arial" pitchFamily="34" charset="0"/>
            </a:endParaRPr>
          </a:p>
        </p:txBody>
      </p:sp>
      <p:sp>
        <p:nvSpPr>
          <p:cNvPr id="3" name="Content Placeholder 2"/>
          <p:cNvSpPr>
            <a:spLocks noGrp="1"/>
          </p:cNvSpPr>
          <p:nvPr>
            <p:ph sz="quarter" idx="1"/>
          </p:nvPr>
        </p:nvSpPr>
        <p:spPr>
          <a:xfrm>
            <a:off x="457200" y="1142984"/>
            <a:ext cx="7467600" cy="5330968"/>
          </a:xfrm>
        </p:spPr>
        <p:txBody>
          <a:bodyPr>
            <a:normAutofit/>
          </a:bodyPr>
          <a:lstStyle/>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r>
              <a:rPr lang="en-US" sz="2000" dirty="0" smtClean="0">
                <a:latin typeface="Arial" pitchFamily="34" charset="0"/>
                <a:cs typeface="Arial" pitchFamily="34" charset="0"/>
              </a:rPr>
              <a:t>“Development </a:t>
            </a:r>
            <a:r>
              <a:rPr lang="en-US" sz="2000" dirty="0" smtClean="0">
                <a:latin typeface="Arial" pitchFamily="34" charset="0"/>
                <a:cs typeface="Arial" pitchFamily="34" charset="0"/>
              </a:rPr>
              <a:t>of Software Tool for Arial Vehicle (Drone) Delivery Door Step Keeping Information &amp; Technologies System Secured for Better Business Interfaces Management</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a:bodyPr>
          <a:lstStyle/>
          <a:p>
            <a:r>
              <a:rPr lang="en-US" sz="2400" b="1" dirty="0" smtClean="0">
                <a:latin typeface="Arial" pitchFamily="34" charset="0"/>
                <a:cs typeface="Arial" pitchFamily="34" charset="0"/>
              </a:rPr>
              <a:t>Case understanding</a:t>
            </a:r>
            <a:endParaRPr lang="en-US" sz="2400" dirty="0"/>
          </a:p>
        </p:txBody>
      </p:sp>
      <p:sp>
        <p:nvSpPr>
          <p:cNvPr id="3" name="Content Placeholder 2"/>
          <p:cNvSpPr>
            <a:spLocks noGrp="1"/>
          </p:cNvSpPr>
          <p:nvPr>
            <p:ph sz="quarter" idx="1"/>
          </p:nvPr>
        </p:nvSpPr>
        <p:spPr>
          <a:xfrm>
            <a:off x="457200" y="1357298"/>
            <a:ext cx="7467600" cy="5116654"/>
          </a:xfrm>
        </p:spPr>
        <p:txBody>
          <a:bodyPr>
            <a:normAutofit/>
          </a:bodyPr>
          <a:lstStyle/>
          <a:p>
            <a:pPr>
              <a:buFont typeface="Arial" pitchFamily="34" charset="0"/>
              <a:buChar char="•"/>
            </a:pPr>
            <a:r>
              <a:rPr lang="en-US" sz="1800" dirty="0" smtClean="0">
                <a:latin typeface="Arial" pitchFamily="34" charset="0"/>
                <a:cs typeface="Arial" pitchFamily="34" charset="0"/>
              </a:rPr>
              <a:t>Airway delivery, a courier company, introducing new venture into 'Hyper Local Delivery space' to conduct local delivery </a:t>
            </a:r>
            <a:r>
              <a:rPr lang="en-US" sz="1800" dirty="0" smtClean="0">
                <a:latin typeface="Arial" pitchFamily="34" charset="0"/>
                <a:cs typeface="Arial" pitchFamily="34" charset="0"/>
              </a:rPr>
              <a:t>services to customer using Arial Vehicle (drones).</a:t>
            </a:r>
          </a:p>
          <a:p>
            <a:pPr>
              <a:buNone/>
            </a:pPr>
            <a:endParaRPr lang="en-US" sz="1800" dirty="0" smtClean="0">
              <a:latin typeface="Arial" pitchFamily="34" charset="0"/>
              <a:cs typeface="Arial" pitchFamily="34" charset="0"/>
            </a:endParaRPr>
          </a:p>
          <a:p>
            <a:pPr>
              <a:buFont typeface="Arial" pitchFamily="34" charset="0"/>
              <a:buChar char="•"/>
            </a:pPr>
            <a:r>
              <a:rPr lang="en-US" sz="1800" dirty="0" smtClean="0">
                <a:latin typeface="Arial" pitchFamily="34" charset="0"/>
                <a:cs typeface="Arial" pitchFamily="34" charset="0"/>
              </a:rPr>
              <a:t>Company has all the necessary permissions from DGCA. The aim is in </a:t>
            </a:r>
            <a:r>
              <a:rPr lang="en-US" sz="1800" dirty="0" smtClean="0">
                <a:latin typeface="Arial" pitchFamily="34" charset="0"/>
                <a:cs typeface="Arial" pitchFamily="34" charset="0"/>
              </a:rPr>
              <a:t>to provide fast delivery services using technologies keeping data security to avoid Miss use of drones.</a:t>
            </a:r>
          </a:p>
          <a:p>
            <a:pPr>
              <a:buNone/>
            </a:pPr>
            <a:endParaRPr lang="en-US" sz="1800" dirty="0" smtClean="0">
              <a:latin typeface="Arial" pitchFamily="34" charset="0"/>
              <a:cs typeface="Arial" pitchFamily="34" charset="0"/>
            </a:endParaRPr>
          </a:p>
          <a:p>
            <a:pPr>
              <a:buFont typeface="Arial" pitchFamily="34" charset="0"/>
              <a:buChar char="•"/>
            </a:pPr>
            <a:r>
              <a:rPr lang="en-US" sz="1800" dirty="0" smtClean="0">
                <a:latin typeface="Arial" pitchFamily="34" charset="0"/>
                <a:cs typeface="Arial" pitchFamily="34" charset="0"/>
              </a:rPr>
              <a:t>Beta testing has been done successfully.</a:t>
            </a:r>
          </a:p>
          <a:p>
            <a:pPr>
              <a:buFont typeface="Arial" pitchFamily="34" charset="0"/>
              <a:buChar char="•"/>
            </a:pPr>
            <a:endParaRPr lang="en-US" sz="1800" dirty="0" smtClean="0">
              <a:latin typeface="Arial" pitchFamily="34" charset="0"/>
              <a:cs typeface="Arial" pitchFamily="34" charset="0"/>
            </a:endParaRPr>
          </a:p>
          <a:p>
            <a:pPr>
              <a:buFont typeface="Arial" pitchFamily="34" charset="0"/>
              <a:buChar char="•"/>
            </a:pPr>
            <a:r>
              <a:rPr lang="en-US" sz="1800" dirty="0" smtClean="0">
                <a:latin typeface="Arial" pitchFamily="34" charset="0"/>
                <a:cs typeface="Arial" pitchFamily="34" charset="0"/>
              </a:rPr>
              <a:t>IT Department </a:t>
            </a:r>
            <a:r>
              <a:rPr lang="en-US" sz="1800" dirty="0" smtClean="0">
                <a:latin typeface="Arial" pitchFamily="34" charset="0"/>
                <a:cs typeface="Arial" pitchFamily="34" charset="0"/>
              </a:rPr>
              <a:t>will </a:t>
            </a:r>
            <a:r>
              <a:rPr lang="en-US" sz="1800" dirty="0" smtClean="0">
                <a:latin typeface="Arial" pitchFamily="34" charset="0"/>
                <a:cs typeface="Arial" pitchFamily="34" charset="0"/>
              </a:rPr>
              <a:t>help and control the information to be keep secure with the company and customer to avoid failure. </a:t>
            </a:r>
            <a:endParaRPr lang="en-US" sz="1800" dirty="0" smtClean="0">
              <a:latin typeface="Arial" pitchFamily="34" charset="0"/>
              <a:cs typeface="Arial" pitchFamily="34" charset="0"/>
            </a:endParaRP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normAutofit/>
          </a:bodyPr>
          <a:lstStyle/>
          <a:p>
            <a:r>
              <a:rPr lang="en-US" sz="2400" b="1" dirty="0" smtClean="0">
                <a:latin typeface="Arial" pitchFamily="34" charset="0"/>
                <a:cs typeface="Arial" pitchFamily="34" charset="0"/>
              </a:rPr>
              <a:t>SOLUTION</a:t>
            </a:r>
            <a:endParaRPr lang="en-US" sz="2400" dirty="0"/>
          </a:p>
        </p:txBody>
      </p:sp>
      <p:sp>
        <p:nvSpPr>
          <p:cNvPr id="3" name="Content Placeholder 2"/>
          <p:cNvSpPr>
            <a:spLocks noGrp="1"/>
          </p:cNvSpPr>
          <p:nvPr>
            <p:ph sz="quarter" idx="1"/>
          </p:nvPr>
        </p:nvSpPr>
        <p:spPr>
          <a:xfrm>
            <a:off x="457200" y="1071546"/>
            <a:ext cx="7467600" cy="5402406"/>
          </a:xfrm>
        </p:spPr>
        <p:txBody>
          <a:bodyPr>
            <a:normAutofit/>
          </a:bodyPr>
          <a:lstStyle/>
          <a:p>
            <a:pPr>
              <a:buNone/>
            </a:pPr>
            <a:r>
              <a:rPr lang="en-US" sz="2000" dirty="0" smtClean="0">
                <a:latin typeface="Arial" pitchFamily="34" charset="0"/>
                <a:cs typeface="Arial" pitchFamily="34" charset="0"/>
              </a:rPr>
              <a:t>IT infrastructure – </a:t>
            </a:r>
            <a:endParaRPr lang="en-US" sz="2000" dirty="0" smtClean="0">
              <a:latin typeface="Arial" pitchFamily="34" charset="0"/>
              <a:cs typeface="Arial" pitchFamily="34" charset="0"/>
            </a:endParaRPr>
          </a:p>
          <a:p>
            <a:r>
              <a:rPr lang="en-US" sz="1800" dirty="0" smtClean="0">
                <a:latin typeface="Arial" pitchFamily="34" charset="0"/>
                <a:cs typeface="Arial" pitchFamily="34" charset="0"/>
              </a:rPr>
              <a:t>Booking</a:t>
            </a:r>
            <a:r>
              <a:rPr lang="en-US" sz="1800" dirty="0" smtClean="0">
                <a:latin typeface="Arial" pitchFamily="34" charset="0"/>
                <a:cs typeface="Arial" pitchFamily="34" charset="0"/>
              </a:rPr>
              <a:t>, </a:t>
            </a:r>
            <a:r>
              <a:rPr lang="en-US" sz="1800" dirty="0" smtClean="0">
                <a:latin typeface="Arial" pitchFamily="34" charset="0"/>
                <a:cs typeface="Arial" pitchFamily="34" charset="0"/>
              </a:rPr>
              <a:t>Dispatch </a:t>
            </a:r>
            <a:r>
              <a:rPr lang="en-US" sz="1800" dirty="0" smtClean="0">
                <a:latin typeface="Arial" pitchFamily="34" charset="0"/>
                <a:cs typeface="Arial" pitchFamily="34" charset="0"/>
              </a:rPr>
              <a:t>and Delivery (BDD) Process: </a:t>
            </a:r>
            <a:endParaRPr lang="en-US" sz="1800" dirty="0" smtClean="0">
              <a:latin typeface="Arial" pitchFamily="34" charset="0"/>
              <a:cs typeface="Arial" pitchFamily="34" charset="0"/>
            </a:endParaRPr>
          </a:p>
          <a:p>
            <a:pPr>
              <a:buNone/>
            </a:pPr>
            <a:endParaRPr lang="en-US" sz="1800" dirty="0" smtClean="0">
              <a:latin typeface="Arial" pitchFamily="34" charset="0"/>
              <a:cs typeface="Arial" pitchFamily="34" charset="0"/>
            </a:endParaRPr>
          </a:p>
          <a:p>
            <a:pPr>
              <a:buNone/>
            </a:pPr>
            <a:r>
              <a:rPr lang="en-US" sz="2000" dirty="0" smtClean="0">
                <a:latin typeface="Arial" pitchFamily="34" charset="0"/>
                <a:cs typeface="Arial" pitchFamily="34" charset="0"/>
              </a:rPr>
              <a:t>Management Information System: MIS-CRM: </a:t>
            </a:r>
            <a:endParaRPr lang="en-US" sz="2000" dirty="0" smtClean="0">
              <a:latin typeface="Arial" pitchFamily="34" charset="0"/>
              <a:cs typeface="Arial" pitchFamily="34" charset="0"/>
            </a:endParaRPr>
          </a:p>
          <a:p>
            <a:r>
              <a:rPr lang="en-US" sz="1800" dirty="0" smtClean="0">
                <a:latin typeface="Arial" pitchFamily="34" charset="0"/>
                <a:cs typeface="Arial" pitchFamily="34" charset="0"/>
              </a:rPr>
              <a:t>Order </a:t>
            </a:r>
            <a:r>
              <a:rPr lang="en-US" sz="1800" dirty="0" smtClean="0">
                <a:latin typeface="Arial" pitchFamily="34" charset="0"/>
                <a:cs typeface="Arial" pitchFamily="34" charset="0"/>
              </a:rPr>
              <a:t>Management: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Tracking </a:t>
            </a:r>
            <a:r>
              <a:rPr lang="en-US" sz="1800" dirty="0" smtClean="0">
                <a:latin typeface="Arial" pitchFamily="34" charset="0"/>
                <a:cs typeface="Arial" pitchFamily="34" charset="0"/>
              </a:rPr>
              <a:t>marketing activities, associated spends and results: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Maintaining </a:t>
            </a:r>
            <a:r>
              <a:rPr lang="en-US" sz="1800" dirty="0" smtClean="0">
                <a:latin typeface="Arial" pitchFamily="34" charset="0"/>
                <a:cs typeface="Arial" pitchFamily="34" charset="0"/>
              </a:rPr>
              <a:t>customer database (leads):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Tracking </a:t>
            </a:r>
            <a:r>
              <a:rPr lang="en-US" sz="1800" dirty="0" smtClean="0">
                <a:latin typeface="Arial" pitchFamily="34" charset="0"/>
                <a:cs typeface="Arial" pitchFamily="34" charset="0"/>
              </a:rPr>
              <a:t>Revenue: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Forecasting </a:t>
            </a:r>
            <a:r>
              <a:rPr lang="en-US" sz="1800" dirty="0" smtClean="0">
                <a:latin typeface="Arial" pitchFamily="34" charset="0"/>
                <a:cs typeface="Arial" pitchFamily="34" charset="0"/>
              </a:rPr>
              <a:t>&amp; Identifying growth opportunities</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96842"/>
          </a:xfrm>
        </p:spPr>
        <p:txBody>
          <a:bodyPr>
            <a:normAutofit fontScale="90000"/>
          </a:bodyPr>
          <a:lstStyle/>
          <a:p>
            <a:endParaRPr lang="en-US" dirty="0"/>
          </a:p>
        </p:txBody>
      </p:sp>
      <p:sp>
        <p:nvSpPr>
          <p:cNvPr id="3" name="Content Placeholder 2"/>
          <p:cNvSpPr>
            <a:spLocks noGrp="1"/>
          </p:cNvSpPr>
          <p:nvPr>
            <p:ph sz="quarter" idx="1"/>
          </p:nvPr>
        </p:nvSpPr>
        <p:spPr>
          <a:xfrm>
            <a:off x="457200" y="785794"/>
            <a:ext cx="7467600" cy="6072206"/>
          </a:xfrm>
        </p:spPr>
        <p:txBody>
          <a:bodyPr>
            <a:normAutofit/>
          </a:bodyPr>
          <a:lstStyle/>
          <a:p>
            <a:pPr>
              <a:buNone/>
            </a:pPr>
            <a:r>
              <a:rPr lang="en-US" sz="2000" b="1" dirty="0" smtClean="0">
                <a:latin typeface="Arial" pitchFamily="34" charset="0"/>
                <a:cs typeface="Arial" pitchFamily="34" charset="0"/>
              </a:rPr>
              <a:t>MIS-Logistics &amp; Warehouse Management: </a:t>
            </a:r>
            <a:endParaRPr lang="en-US" sz="2000" b="1" dirty="0" smtClean="0">
              <a:latin typeface="Arial" pitchFamily="34" charset="0"/>
              <a:cs typeface="Arial" pitchFamily="34" charset="0"/>
            </a:endParaRPr>
          </a:p>
          <a:p>
            <a:pPr>
              <a:buNone/>
            </a:pPr>
            <a:r>
              <a:rPr lang="en-US" sz="1800" dirty="0" smtClean="0">
                <a:latin typeface="Arial" pitchFamily="34" charset="0"/>
                <a:cs typeface="Arial" pitchFamily="34" charset="0"/>
              </a:rPr>
              <a:t>As </a:t>
            </a:r>
            <a:r>
              <a:rPr lang="en-US" sz="1800" dirty="0" smtClean="0">
                <a:latin typeface="Arial" pitchFamily="34" charset="0"/>
                <a:cs typeface="Arial" pitchFamily="34" charset="0"/>
              </a:rPr>
              <a:t>apart of MIS, Logistics &amp; Warehouse Management will help in </a:t>
            </a:r>
            <a:endParaRPr lang="en-US" sz="1800" dirty="0" smtClean="0">
              <a:latin typeface="Arial" pitchFamily="34" charset="0"/>
              <a:cs typeface="Arial" pitchFamily="34" charset="0"/>
            </a:endParaRPr>
          </a:p>
          <a:p>
            <a:pPr marL="342900" indent="-342900"/>
            <a:r>
              <a:rPr lang="en-US" sz="1800" b="1" dirty="0" smtClean="0">
                <a:latin typeface="Arial" pitchFamily="34" charset="0"/>
                <a:cs typeface="Arial" pitchFamily="34" charset="0"/>
              </a:rPr>
              <a:t>Seller </a:t>
            </a:r>
            <a:r>
              <a:rPr lang="en-US" sz="1800" b="1" dirty="0" smtClean="0">
                <a:latin typeface="Arial" pitchFamily="34" charset="0"/>
                <a:cs typeface="Arial" pitchFamily="34" charset="0"/>
              </a:rPr>
              <a:t>Inventory Management: </a:t>
            </a:r>
            <a:endParaRPr lang="en-US" sz="1800" b="1" dirty="0" smtClean="0">
              <a:latin typeface="Arial" pitchFamily="34" charset="0"/>
              <a:cs typeface="Arial" pitchFamily="34" charset="0"/>
            </a:endParaRPr>
          </a:p>
          <a:p>
            <a:pPr marL="342900" indent="19050">
              <a:buNone/>
            </a:pPr>
            <a:r>
              <a:rPr lang="en-US" sz="1800" dirty="0" smtClean="0">
                <a:latin typeface="Arial" pitchFamily="34" charset="0"/>
                <a:cs typeface="Arial" pitchFamily="34" charset="0"/>
              </a:rPr>
              <a:t>Real-time </a:t>
            </a:r>
            <a:r>
              <a:rPr lang="en-US" sz="1800" dirty="0" smtClean="0">
                <a:latin typeface="Arial" pitchFamily="34" charset="0"/>
                <a:cs typeface="Arial" pitchFamily="34" charset="0"/>
              </a:rPr>
              <a:t>inventory information is updated across multiple locations (both offline and online sites and multiple warehouses) simultaneously. Software will be equipped with Auto inventory replenishment, Handheld support, FIFO stock picking </a:t>
            </a:r>
            <a:r>
              <a:rPr lang="en-US" sz="1800" dirty="0" smtClean="0">
                <a:latin typeface="Arial" pitchFamily="34" charset="0"/>
                <a:cs typeface="Arial" pitchFamily="34" charset="0"/>
              </a:rPr>
              <a:t>support. </a:t>
            </a:r>
          </a:p>
          <a:p>
            <a:pPr marL="342900" indent="-342900"/>
            <a:r>
              <a:rPr lang="en-US" sz="1800" b="1" dirty="0" smtClean="0">
                <a:latin typeface="Arial" pitchFamily="34" charset="0"/>
                <a:cs typeface="Arial" pitchFamily="34" charset="0"/>
              </a:rPr>
              <a:t>Logistics integration: </a:t>
            </a:r>
          </a:p>
          <a:p>
            <a:pPr marL="342900" indent="19050">
              <a:buNone/>
            </a:pPr>
            <a:r>
              <a:rPr lang="en-US" sz="1800" dirty="0" smtClean="0">
                <a:latin typeface="Arial" pitchFamily="34" charset="0"/>
                <a:cs typeface="Arial" pitchFamily="34" charset="0"/>
              </a:rPr>
              <a:t>Every </a:t>
            </a:r>
            <a:r>
              <a:rPr lang="en-US" sz="1800" dirty="0" smtClean="0">
                <a:latin typeface="Arial" pitchFamily="34" charset="0"/>
                <a:cs typeface="Arial" pitchFamily="34" charset="0"/>
              </a:rPr>
              <a:t>package moving In and Out of the warehouse will be tracked and other features including gate pass management, purchase order management, Stock transfer and return to vendor will be enabled for efficient tracking and records </a:t>
            </a:r>
            <a:endParaRPr lang="en-US" sz="1800" dirty="0" smtClean="0">
              <a:latin typeface="Arial" pitchFamily="34" charset="0"/>
              <a:cs typeface="Arial" pitchFamily="34" charset="0"/>
            </a:endParaRPr>
          </a:p>
          <a:p>
            <a:pPr marL="342900" indent="-342900"/>
            <a:r>
              <a:rPr lang="en-US" sz="1800" b="1" dirty="0" smtClean="0">
                <a:latin typeface="Arial" pitchFamily="34" charset="0"/>
                <a:cs typeface="Arial" pitchFamily="34" charset="0"/>
              </a:rPr>
              <a:t>Return </a:t>
            </a:r>
            <a:r>
              <a:rPr lang="en-US" sz="1800" b="1" dirty="0" smtClean="0">
                <a:latin typeface="Arial" pitchFamily="34" charset="0"/>
                <a:cs typeface="Arial" pitchFamily="34" charset="0"/>
              </a:rPr>
              <a:t>Management: </a:t>
            </a:r>
            <a:endParaRPr lang="en-US" sz="1800" b="1" dirty="0" smtClean="0">
              <a:latin typeface="Arial" pitchFamily="34" charset="0"/>
              <a:cs typeface="Arial" pitchFamily="34" charset="0"/>
            </a:endParaRPr>
          </a:p>
          <a:p>
            <a:pPr marL="342900" indent="19050">
              <a:buNone/>
            </a:pPr>
            <a:r>
              <a:rPr lang="en-US" sz="1800" dirty="0" smtClean="0">
                <a:latin typeface="Arial" pitchFamily="34" charset="0"/>
                <a:cs typeface="Arial" pitchFamily="34" charset="0"/>
              </a:rPr>
              <a:t>Courier </a:t>
            </a:r>
            <a:r>
              <a:rPr lang="en-US" sz="1800" dirty="0" smtClean="0">
                <a:latin typeface="Arial" pitchFamily="34" charset="0"/>
                <a:cs typeface="Arial" pitchFamily="34" charset="0"/>
              </a:rPr>
              <a:t>returns or customer initiated returns will be tracked, It will be integrated with accounting ERP and the supplier’s account and all the updates will be shared with internal teams and the customers. </a:t>
            </a:r>
            <a:endParaRPr lang="en-US" sz="1800"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25404"/>
          </a:xfrm>
        </p:spPr>
        <p:txBody>
          <a:bodyPr>
            <a:normAutofit fontScale="90000"/>
          </a:bodyPr>
          <a:lstStyle/>
          <a:p>
            <a:endParaRPr lang="en-US" dirty="0"/>
          </a:p>
        </p:txBody>
      </p:sp>
      <p:sp>
        <p:nvSpPr>
          <p:cNvPr id="3" name="Content Placeholder 2"/>
          <p:cNvSpPr>
            <a:spLocks noGrp="1"/>
          </p:cNvSpPr>
          <p:nvPr>
            <p:ph sz="quarter" idx="1"/>
          </p:nvPr>
        </p:nvSpPr>
        <p:spPr>
          <a:xfrm>
            <a:off x="457200" y="642918"/>
            <a:ext cx="7467600" cy="5831034"/>
          </a:xfrm>
        </p:spPr>
        <p:txBody>
          <a:bodyPr>
            <a:normAutofit/>
          </a:bodyPr>
          <a:lstStyle/>
          <a:p>
            <a:pPr>
              <a:buNone/>
            </a:pPr>
            <a:r>
              <a:rPr lang="en-US" sz="2000" b="1" dirty="0" smtClean="0">
                <a:latin typeface="Arial" pitchFamily="34" charset="0"/>
                <a:cs typeface="Arial" pitchFamily="34" charset="0"/>
              </a:rPr>
              <a:t>Supply Chain Management: </a:t>
            </a:r>
            <a:endParaRPr lang="en-US" sz="2000" b="1" dirty="0" smtClean="0">
              <a:latin typeface="Arial" pitchFamily="34" charset="0"/>
              <a:cs typeface="Arial" pitchFamily="34" charset="0"/>
            </a:endParaRPr>
          </a:p>
          <a:p>
            <a:r>
              <a:rPr lang="en-US" sz="1800" dirty="0" smtClean="0">
                <a:latin typeface="Arial" pitchFamily="34" charset="0"/>
                <a:cs typeface="Arial" pitchFamily="34" charset="0"/>
              </a:rPr>
              <a:t>Procurement</a:t>
            </a:r>
            <a:r>
              <a:rPr lang="en-US" sz="1800" dirty="0" smtClean="0">
                <a:latin typeface="Arial" pitchFamily="34" charset="0"/>
                <a:cs typeface="Arial" pitchFamily="34" charset="0"/>
              </a:rPr>
              <a:t>: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Warehousing </a:t>
            </a:r>
            <a:r>
              <a:rPr lang="en-US" sz="1800" dirty="0" smtClean="0">
                <a:latin typeface="Arial" pitchFamily="34" charset="0"/>
                <a:cs typeface="Arial" pitchFamily="34" charset="0"/>
              </a:rPr>
              <a:t>&amp; packaging: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Cross </a:t>
            </a:r>
            <a:r>
              <a:rPr lang="en-US" sz="1800" dirty="0" smtClean="0">
                <a:latin typeface="Arial" pitchFamily="34" charset="0"/>
                <a:cs typeface="Arial" pitchFamily="34" charset="0"/>
              </a:rPr>
              <a:t>Docking: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Order </a:t>
            </a:r>
            <a:r>
              <a:rPr lang="en-US" sz="1800" dirty="0" smtClean="0">
                <a:latin typeface="Arial" pitchFamily="34" charset="0"/>
                <a:cs typeface="Arial" pitchFamily="34" charset="0"/>
              </a:rPr>
              <a:t>fulfillment and sales order processing</a:t>
            </a:r>
            <a:r>
              <a:rPr lang="en-US" sz="1800" dirty="0" smtClean="0">
                <a:latin typeface="Arial" pitchFamily="34" charset="0"/>
                <a:cs typeface="Arial" pitchFamily="34" charset="0"/>
              </a:rPr>
              <a:t>:</a:t>
            </a:r>
          </a:p>
          <a:p>
            <a:pPr>
              <a:buNone/>
            </a:pP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Business Interfaces </a:t>
            </a:r>
          </a:p>
          <a:p>
            <a:pPr marL="273050" indent="-6350"/>
            <a:r>
              <a:rPr lang="en-US" sz="1800" dirty="0" smtClean="0">
                <a:latin typeface="Arial" pitchFamily="34" charset="0"/>
                <a:cs typeface="Arial" pitchFamily="34" charset="0"/>
              </a:rPr>
              <a:t>This </a:t>
            </a:r>
            <a:r>
              <a:rPr lang="en-US" sz="1800" dirty="0" smtClean="0">
                <a:latin typeface="Arial" pitchFamily="34" charset="0"/>
                <a:cs typeface="Arial" pitchFamily="34" charset="0"/>
              </a:rPr>
              <a:t>is required to create a marketplace for customers to buy products on and get delivered in the shortest possible time. </a:t>
            </a:r>
            <a:endParaRPr lang="en-US" sz="1800" dirty="0" smtClean="0">
              <a:latin typeface="Arial" pitchFamily="34" charset="0"/>
              <a:cs typeface="Arial" pitchFamily="34" charset="0"/>
            </a:endParaRPr>
          </a:p>
          <a:p>
            <a:pPr marL="273050" indent="-6350"/>
            <a:r>
              <a:rPr lang="en-US" sz="1800" dirty="0" smtClean="0">
                <a:latin typeface="Arial" pitchFamily="34" charset="0"/>
                <a:cs typeface="Arial" pitchFamily="34" charset="0"/>
              </a:rPr>
              <a:t>We </a:t>
            </a:r>
            <a:r>
              <a:rPr lang="en-US" sz="1800" dirty="0" smtClean="0">
                <a:latin typeface="Arial" pitchFamily="34" charset="0"/>
                <a:cs typeface="Arial" pitchFamily="34" charset="0"/>
              </a:rPr>
              <a:t>will need an app that enlists all of our clients' products (Businesses whose products we are delivering). </a:t>
            </a:r>
            <a:endParaRPr lang="en-US" sz="1800" dirty="0" smtClean="0">
              <a:latin typeface="Arial" pitchFamily="34" charset="0"/>
              <a:cs typeface="Arial" pitchFamily="34" charset="0"/>
            </a:endParaRPr>
          </a:p>
          <a:p>
            <a:pPr marL="273050" indent="-6350"/>
            <a:r>
              <a:rPr lang="en-US" sz="1800" dirty="0" smtClean="0">
                <a:latin typeface="Arial" pitchFamily="34" charset="0"/>
                <a:cs typeface="Arial" pitchFamily="34" charset="0"/>
              </a:rPr>
              <a:t>Customers </a:t>
            </a:r>
            <a:r>
              <a:rPr lang="en-US" sz="1800" dirty="0" smtClean="0">
                <a:latin typeface="Arial" pitchFamily="34" charset="0"/>
                <a:cs typeface="Arial" pitchFamily="34" charset="0"/>
              </a:rPr>
              <a:t>will place an order on our app and the product will be collected from the manufacturer, packaged as required and shipped using drone delivery. </a:t>
            </a:r>
            <a:endParaRPr lang="en-US" sz="1800" b="1"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endParaRPr lang="en-US" dirty="0"/>
          </a:p>
        </p:txBody>
      </p:sp>
      <p:sp>
        <p:nvSpPr>
          <p:cNvPr id="3" name="Content Placeholder 2"/>
          <p:cNvSpPr>
            <a:spLocks noGrp="1"/>
          </p:cNvSpPr>
          <p:nvPr>
            <p:ph sz="quarter" idx="1"/>
          </p:nvPr>
        </p:nvSpPr>
        <p:spPr>
          <a:xfrm>
            <a:off x="457200" y="1000108"/>
            <a:ext cx="7467600" cy="5473844"/>
          </a:xfrm>
        </p:spPr>
        <p:txBody>
          <a:bodyPr>
            <a:normAutofit/>
          </a:bodyPr>
          <a:lstStyle/>
          <a:p>
            <a:pPr>
              <a:buNone/>
            </a:pPr>
            <a:r>
              <a:rPr lang="en-US" sz="1800" b="1" dirty="0" smtClean="0">
                <a:latin typeface="Arial" pitchFamily="34" charset="0"/>
                <a:cs typeface="Arial" pitchFamily="34" charset="0"/>
              </a:rPr>
              <a:t>Customer App: Key features </a:t>
            </a:r>
            <a:endParaRPr lang="en-US" sz="1800" b="1" dirty="0" smtClean="0">
              <a:latin typeface="Arial" pitchFamily="34" charset="0"/>
              <a:cs typeface="Arial" pitchFamily="34" charset="0"/>
            </a:endParaRPr>
          </a:p>
          <a:p>
            <a:pPr>
              <a:buNone/>
            </a:pPr>
            <a:endParaRPr lang="en-US" sz="1800" b="1" dirty="0" smtClean="0">
              <a:latin typeface="Arial" pitchFamily="34" charset="0"/>
              <a:cs typeface="Arial" pitchFamily="34" charset="0"/>
            </a:endParaRPr>
          </a:p>
          <a:p>
            <a:r>
              <a:rPr lang="en-US" sz="1800" dirty="0" smtClean="0">
                <a:latin typeface="Arial" pitchFamily="34" charset="0"/>
                <a:cs typeface="Arial" pitchFamily="34" charset="0"/>
              </a:rPr>
              <a:t>1</a:t>
            </a:r>
            <a:r>
              <a:rPr lang="en-US" sz="1800" dirty="0" smtClean="0">
                <a:latin typeface="Arial" pitchFamily="34" charset="0"/>
                <a:cs typeface="Arial" pitchFamily="34" charset="0"/>
              </a:rPr>
              <a:t>. Enhanced GPS System to mark delivery points: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2</a:t>
            </a:r>
            <a:r>
              <a:rPr lang="en-US" sz="1800" dirty="0" smtClean="0">
                <a:latin typeface="Arial" pitchFamily="34" charset="0"/>
                <a:cs typeface="Arial" pitchFamily="34" charset="0"/>
              </a:rPr>
              <a:t>. Real -Time Tracking: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3</a:t>
            </a:r>
            <a:r>
              <a:rPr lang="en-US" sz="1800" dirty="0" smtClean="0">
                <a:latin typeface="Arial" pitchFamily="34" charset="0"/>
                <a:cs typeface="Arial" pitchFamily="34" charset="0"/>
              </a:rPr>
              <a:t>. Payment gateway integration: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4</a:t>
            </a:r>
            <a:r>
              <a:rPr lang="en-US" sz="1800" dirty="0" smtClean="0">
                <a:latin typeface="Arial" pitchFamily="34" charset="0"/>
                <a:cs typeface="Arial" pitchFamily="34" charset="0"/>
              </a:rPr>
              <a:t>. Notifications: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5</a:t>
            </a:r>
            <a:r>
              <a:rPr lang="en-US" sz="1800" dirty="0" smtClean="0">
                <a:latin typeface="Arial" pitchFamily="34" charset="0"/>
                <a:cs typeface="Arial" pitchFamily="34" charset="0"/>
              </a:rPr>
              <a:t>. QR Code Scanner: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6</a:t>
            </a:r>
            <a:r>
              <a:rPr lang="en-US" sz="1800" dirty="0" smtClean="0">
                <a:latin typeface="Arial" pitchFamily="34" charset="0"/>
                <a:cs typeface="Arial" pitchFamily="34" charset="0"/>
              </a:rPr>
              <a:t>. Customer Feedback/complaints section: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7</a:t>
            </a:r>
            <a:r>
              <a:rPr lang="en-US" sz="1800" dirty="0" smtClean="0">
                <a:latin typeface="Arial" pitchFamily="34" charset="0"/>
                <a:cs typeface="Arial" pitchFamily="34" charset="0"/>
              </a:rPr>
              <a:t>. Easy Returns &amp; Refunds: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8.Wishlist</a:t>
            </a:r>
            <a:r>
              <a:rPr lang="en-US" sz="1800" dirty="0" smtClean="0">
                <a:latin typeface="Arial" pitchFamily="34" charset="0"/>
                <a:cs typeface="Arial" pitchFamily="34" charset="0"/>
              </a:rPr>
              <a:t>: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9</a:t>
            </a:r>
            <a:r>
              <a:rPr lang="en-US" sz="1800" dirty="0" smtClean="0">
                <a:latin typeface="Arial" pitchFamily="34" charset="0"/>
                <a:cs typeface="Arial" pitchFamily="34" charset="0"/>
              </a:rPr>
              <a:t>. Automated chat </a:t>
            </a:r>
            <a:r>
              <a:rPr lang="en-US" sz="1800" dirty="0" err="1" smtClean="0">
                <a:latin typeface="Arial" pitchFamily="34" charset="0"/>
                <a:cs typeface="Arial" pitchFamily="34" charset="0"/>
              </a:rPr>
              <a:t>bot</a:t>
            </a:r>
            <a:r>
              <a:rPr lang="en-US" sz="1800" dirty="0" smtClean="0">
                <a:latin typeface="Arial" pitchFamily="34" charset="0"/>
                <a:cs typeface="Arial" pitchFamily="34" charset="0"/>
              </a:rPr>
              <a:t>:</a:t>
            </a:r>
            <a:endParaRPr lang="en-US" sz="1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68280"/>
          </a:xfrm>
        </p:spPr>
        <p:txBody>
          <a:bodyPr>
            <a:normAutofit fontScale="90000"/>
          </a:bodyPr>
          <a:lstStyle/>
          <a:p>
            <a:endParaRPr lang="en-US" dirty="0"/>
          </a:p>
        </p:txBody>
      </p:sp>
      <p:sp>
        <p:nvSpPr>
          <p:cNvPr id="3" name="Content Placeholder 2"/>
          <p:cNvSpPr>
            <a:spLocks noGrp="1"/>
          </p:cNvSpPr>
          <p:nvPr>
            <p:ph sz="quarter" idx="1"/>
          </p:nvPr>
        </p:nvSpPr>
        <p:spPr>
          <a:xfrm>
            <a:off x="457200" y="928670"/>
            <a:ext cx="7467600" cy="5545282"/>
          </a:xfrm>
        </p:spPr>
        <p:txBody>
          <a:bodyPr>
            <a:normAutofit/>
          </a:bodyPr>
          <a:lstStyle/>
          <a:p>
            <a:pPr>
              <a:buNone/>
            </a:pPr>
            <a:r>
              <a:rPr lang="en-US" sz="2000" b="1" dirty="0" smtClean="0">
                <a:latin typeface="Arial" pitchFamily="34" charset="0"/>
                <a:cs typeface="Arial" pitchFamily="34" charset="0"/>
              </a:rPr>
              <a:t>Agent App: </a:t>
            </a:r>
            <a:endParaRPr lang="en-US" sz="2000" b="1" dirty="0" smtClean="0">
              <a:latin typeface="Arial" pitchFamily="34" charset="0"/>
              <a:cs typeface="Arial" pitchFamily="34" charset="0"/>
            </a:endParaRPr>
          </a:p>
          <a:p>
            <a:pPr>
              <a:buNone/>
            </a:pPr>
            <a:endParaRPr lang="en-US" sz="2000" b="1" dirty="0" smtClean="0">
              <a:latin typeface="Arial" pitchFamily="34" charset="0"/>
              <a:cs typeface="Arial" pitchFamily="34" charset="0"/>
            </a:endParaRPr>
          </a:p>
          <a:p>
            <a:r>
              <a:rPr lang="en-US" sz="1800" dirty="0" smtClean="0">
                <a:latin typeface="Arial" pitchFamily="34" charset="0"/>
                <a:cs typeface="Arial" pitchFamily="34" charset="0"/>
              </a:rPr>
              <a:t>This </a:t>
            </a:r>
            <a:r>
              <a:rPr lang="en-US" sz="1800" dirty="0" smtClean="0">
                <a:latin typeface="Arial" pitchFamily="34" charset="0"/>
                <a:cs typeface="Arial" pitchFamily="34" charset="0"/>
              </a:rPr>
              <a:t>will be used by agents to keep track of all orders Help assigned agent track status of order delivery, QR Scans, and answer to customer queries </a:t>
            </a:r>
            <a:endParaRPr lang="en-US" sz="1800" dirty="0" smtClean="0">
              <a:latin typeface="Arial" pitchFamily="34" charset="0"/>
              <a:cs typeface="Arial" pitchFamily="34" charset="0"/>
            </a:endParaRPr>
          </a:p>
          <a:p>
            <a:endParaRPr lang="en-US" sz="1800" dirty="0" smtClean="0">
              <a:latin typeface="Arial" pitchFamily="34" charset="0"/>
              <a:cs typeface="Arial" pitchFamily="34" charset="0"/>
            </a:endParaRPr>
          </a:p>
          <a:p>
            <a:pPr>
              <a:buNone/>
            </a:pPr>
            <a:r>
              <a:rPr lang="en-US" sz="2000" b="1" dirty="0" smtClean="0">
                <a:latin typeface="Arial" pitchFamily="34" charset="0"/>
                <a:cs typeface="Arial" pitchFamily="34" charset="0"/>
              </a:rPr>
              <a:t>Manager </a:t>
            </a:r>
            <a:r>
              <a:rPr lang="en-US" sz="2000" b="1" dirty="0" smtClean="0">
                <a:latin typeface="Arial" pitchFamily="34" charset="0"/>
                <a:cs typeface="Arial" pitchFamily="34" charset="0"/>
              </a:rPr>
              <a:t>App: </a:t>
            </a:r>
            <a:endParaRPr lang="en-US" sz="2000" b="1" dirty="0" smtClean="0">
              <a:latin typeface="Arial" pitchFamily="34" charset="0"/>
              <a:cs typeface="Arial" pitchFamily="34" charset="0"/>
            </a:endParaRPr>
          </a:p>
          <a:p>
            <a:pPr>
              <a:buNone/>
            </a:pPr>
            <a:endParaRPr lang="en-US" sz="2000" b="1" dirty="0" smtClean="0">
              <a:latin typeface="Arial" pitchFamily="34" charset="0"/>
              <a:cs typeface="Arial" pitchFamily="34" charset="0"/>
            </a:endParaRPr>
          </a:p>
          <a:p>
            <a:r>
              <a:rPr lang="en-US" sz="1800" dirty="0" smtClean="0">
                <a:latin typeface="Arial" pitchFamily="34" charset="0"/>
                <a:cs typeface="Arial" pitchFamily="34" charset="0"/>
              </a:rPr>
              <a:t>To </a:t>
            </a:r>
            <a:r>
              <a:rPr lang="en-US" sz="1800" dirty="0" smtClean="0">
                <a:latin typeface="Arial" pitchFamily="34" charset="0"/>
                <a:cs typeface="Arial" pitchFamily="34" charset="0"/>
              </a:rPr>
              <a:t>manage details of orders placed at online stores To generate advanced analytic reports of orders placed by customers To Track on-field personnel, Location of drones, Route, order dispatch, order delivery, incoming orders and more</a:t>
            </a:r>
            <a:endParaRPr lang="en-US" sz="18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11156"/>
          </a:xfrm>
        </p:spPr>
        <p:txBody>
          <a:bodyPr>
            <a:normAutofit fontScale="90000"/>
          </a:bodyPr>
          <a:lstStyle/>
          <a:p>
            <a:endParaRPr lang="en-US" dirty="0"/>
          </a:p>
        </p:txBody>
      </p:sp>
      <p:sp>
        <p:nvSpPr>
          <p:cNvPr id="3" name="Content Placeholder 2"/>
          <p:cNvSpPr>
            <a:spLocks noGrp="1"/>
          </p:cNvSpPr>
          <p:nvPr>
            <p:ph sz="quarter" idx="1"/>
          </p:nvPr>
        </p:nvSpPr>
        <p:spPr>
          <a:xfrm>
            <a:off x="457200" y="1000108"/>
            <a:ext cx="7467600" cy="5473844"/>
          </a:xfrm>
        </p:spPr>
        <p:txBody>
          <a:bodyPr>
            <a:normAutofit/>
          </a:bodyPr>
          <a:lstStyle/>
          <a:p>
            <a:pPr>
              <a:buNone/>
            </a:pPr>
            <a:r>
              <a:rPr lang="en-US" sz="1800" b="1" dirty="0" smtClean="0">
                <a:latin typeface="Arial" pitchFamily="34" charset="0"/>
                <a:cs typeface="Arial" pitchFamily="34" charset="0"/>
              </a:rPr>
              <a:t>Management principles: </a:t>
            </a:r>
            <a:endParaRPr lang="en-US" sz="1800" b="1" dirty="0" smtClean="0">
              <a:latin typeface="Arial" pitchFamily="34" charset="0"/>
              <a:cs typeface="Arial" pitchFamily="34" charset="0"/>
            </a:endParaRPr>
          </a:p>
          <a:p>
            <a:r>
              <a:rPr lang="en-US" sz="1800" dirty="0" smtClean="0">
                <a:latin typeface="Arial" pitchFamily="34" charset="0"/>
                <a:cs typeface="Arial" pitchFamily="34" charset="0"/>
              </a:rPr>
              <a:t>We </a:t>
            </a:r>
            <a:r>
              <a:rPr lang="en-US" sz="1800" dirty="0" smtClean="0">
                <a:latin typeface="Arial" pitchFamily="34" charset="0"/>
                <a:cs typeface="Arial" pitchFamily="34" charset="0"/>
              </a:rPr>
              <a:t>are targeting the seven wastes of operations management, viz. overproduction, inventory, motion, defects, over-processing, waiting, and </a:t>
            </a:r>
            <a:r>
              <a:rPr lang="en-US" sz="1800" dirty="0" smtClean="0">
                <a:latin typeface="Arial" pitchFamily="34" charset="0"/>
                <a:cs typeface="Arial" pitchFamily="34" charset="0"/>
              </a:rPr>
              <a:t>transport.</a:t>
            </a:r>
          </a:p>
          <a:p>
            <a:r>
              <a:rPr lang="en-US" sz="1800" dirty="0" smtClean="0">
                <a:latin typeface="Arial" pitchFamily="34" charset="0"/>
                <a:cs typeface="Arial" pitchFamily="34" charset="0"/>
              </a:rPr>
              <a:t>Drone </a:t>
            </a:r>
            <a:r>
              <a:rPr lang="en-US" sz="1800" dirty="0" smtClean="0">
                <a:latin typeface="Arial" pitchFamily="34" charset="0"/>
                <a:cs typeface="Arial" pitchFamily="34" charset="0"/>
              </a:rPr>
              <a:t>traceability and route optimization for last-mile </a:t>
            </a:r>
            <a:r>
              <a:rPr lang="en-US" sz="1800" dirty="0" smtClean="0">
                <a:latin typeface="Arial" pitchFamily="34" charset="0"/>
                <a:cs typeface="Arial" pitchFamily="34" charset="0"/>
              </a:rPr>
              <a:t>delivery.</a:t>
            </a:r>
          </a:p>
          <a:p>
            <a:r>
              <a:rPr lang="en-US" sz="1800" dirty="0" smtClean="0">
                <a:latin typeface="Arial" pitchFamily="34" charset="0"/>
                <a:cs typeface="Arial" pitchFamily="34" charset="0"/>
              </a:rPr>
              <a:t>Automation </a:t>
            </a:r>
            <a:r>
              <a:rPr lang="en-US" sz="1800" dirty="0" smtClean="0">
                <a:latin typeface="Arial" pitchFamily="34" charset="0"/>
                <a:cs typeface="Arial" pitchFamily="34" charset="0"/>
              </a:rPr>
              <a:t>and Centralization of </a:t>
            </a:r>
            <a:r>
              <a:rPr lang="en-US" sz="1800" dirty="0" smtClean="0">
                <a:latin typeface="Arial" pitchFamily="34" charset="0"/>
                <a:cs typeface="Arial" pitchFamily="34" charset="0"/>
              </a:rPr>
              <a:t>reporting.</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Transparency </a:t>
            </a:r>
            <a:r>
              <a:rPr lang="en-US" sz="1800" dirty="0" smtClean="0">
                <a:latin typeface="Arial" pitchFamily="34" charset="0"/>
                <a:cs typeface="Arial" pitchFamily="34" charset="0"/>
              </a:rPr>
              <a:t>in scalar </a:t>
            </a:r>
            <a:r>
              <a:rPr lang="en-US" sz="1800" dirty="0" smtClean="0">
                <a:latin typeface="Arial" pitchFamily="34" charset="0"/>
                <a:cs typeface="Arial" pitchFamily="34" charset="0"/>
              </a:rPr>
              <a:t>chain.</a:t>
            </a:r>
          </a:p>
          <a:p>
            <a:r>
              <a:rPr lang="en-US" sz="1800" dirty="0" smtClean="0">
                <a:latin typeface="Arial" pitchFamily="34" charset="0"/>
                <a:cs typeface="Arial" pitchFamily="34" charset="0"/>
              </a:rPr>
              <a:t>Omni-channel </a:t>
            </a:r>
            <a:r>
              <a:rPr lang="en-US" sz="1800" dirty="0" smtClean="0">
                <a:latin typeface="Arial" pitchFamily="34" charset="0"/>
                <a:cs typeface="Arial" pitchFamily="34" charset="0"/>
              </a:rPr>
              <a:t>marketing </a:t>
            </a:r>
            <a:r>
              <a:rPr lang="en-US" sz="1800" dirty="0" smtClean="0">
                <a:latin typeface="Arial" pitchFamily="34" charset="0"/>
                <a:cs typeface="Arial" pitchFamily="34" charset="0"/>
              </a:rPr>
              <a:t>strategy. </a:t>
            </a:r>
          </a:p>
          <a:p>
            <a:r>
              <a:rPr lang="en-US" sz="1800" dirty="0" smtClean="0">
                <a:latin typeface="Arial" pitchFamily="34" charset="0"/>
                <a:cs typeface="Arial" pitchFamily="34" charset="0"/>
              </a:rPr>
              <a:t>“</a:t>
            </a:r>
            <a:r>
              <a:rPr lang="en-US" sz="1800" dirty="0" smtClean="0">
                <a:latin typeface="Arial" pitchFamily="34" charset="0"/>
                <a:cs typeface="Arial" pitchFamily="34" charset="0"/>
              </a:rPr>
              <a:t>Unity of command” and “unified direction” through unified </a:t>
            </a:r>
            <a:r>
              <a:rPr lang="en-US" sz="1800" dirty="0" smtClean="0">
                <a:latin typeface="Arial" pitchFamily="34" charset="0"/>
                <a:cs typeface="Arial" pitchFamily="34" charset="0"/>
              </a:rPr>
              <a:t>reporting. </a:t>
            </a:r>
          </a:p>
          <a:p>
            <a:r>
              <a:rPr lang="en-US" sz="1800" dirty="0" smtClean="0">
                <a:latin typeface="Arial" pitchFamily="34" charset="0"/>
                <a:cs typeface="Arial" pitchFamily="34" charset="0"/>
              </a:rPr>
              <a:t>Sustainability </a:t>
            </a:r>
            <a:r>
              <a:rPr lang="en-US" sz="1800" dirty="0" smtClean="0">
                <a:latin typeface="Arial" pitchFamily="34" charset="0"/>
                <a:cs typeface="Arial" pitchFamily="34" charset="0"/>
              </a:rPr>
              <a:t>and eco-friendliness by reducing fuel spending on delivery </a:t>
            </a:r>
            <a:r>
              <a:rPr lang="en-US" sz="1800" dirty="0" smtClean="0">
                <a:latin typeface="Arial" pitchFamily="34" charset="0"/>
                <a:cs typeface="Arial" pitchFamily="34" charset="0"/>
              </a:rPr>
              <a:t>vehicles.</a:t>
            </a:r>
            <a:endParaRPr lang="en-US" sz="18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74</TotalTime>
  <Words>761</Words>
  <Application>Microsoft Office PowerPoint</Application>
  <PresentationFormat>On-screen Show (4:3)</PresentationFormat>
  <Paragraphs>76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Airway Delivery: A new business Opportunity</vt:lpstr>
      <vt:lpstr>ASSIGNMENT TAKEN</vt:lpstr>
      <vt:lpstr>Case understanding</vt:lpstr>
      <vt:lpstr>SOLUTION</vt:lpstr>
      <vt:lpstr>Slide 5</vt:lpstr>
      <vt:lpstr>Slide 6</vt:lpstr>
      <vt:lpstr>Slide 7</vt:lpstr>
      <vt:lpstr>Slide 8</vt:lpstr>
      <vt:lpstr>Slide 9</vt:lpstr>
      <vt:lpstr>CONCLUSION</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Airway Delivery: A new business Opportunity</dc:title>
  <dc:creator>manish</dc:creator>
  <cp:lastModifiedBy>manish</cp:lastModifiedBy>
  <cp:revision>27</cp:revision>
  <dcterms:created xsi:type="dcterms:W3CDTF">2022-02-09T08:06:17Z</dcterms:created>
  <dcterms:modified xsi:type="dcterms:W3CDTF">2022-02-09T09:20:23Z</dcterms:modified>
</cp:coreProperties>
</file>